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6" r:id="rId2"/>
    <p:sldId id="258" r:id="rId3"/>
    <p:sldId id="259" r:id="rId4"/>
    <p:sldId id="260" r:id="rId5"/>
    <p:sldId id="261" r:id="rId6"/>
    <p:sldId id="262" r:id="rId7"/>
    <p:sldId id="263" r:id="rId8"/>
    <p:sldId id="264" r:id="rId9"/>
    <p:sldId id="265" r:id="rId10"/>
    <p:sldId id="25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1/10/2020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4410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1/10/2020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744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1/10/2020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0871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1/10/2020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66311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1/10/2020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23665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1/10/2020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2777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1/10/2020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91750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1/10/2020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00468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1/10/2020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2090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1/10/2020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447532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1/10/2020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3516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1/10/2020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68403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91" r:id="rId5"/>
    <p:sldLayoutId id="2147483685" r:id="rId6"/>
    <p:sldLayoutId id="2147483686" r:id="rId7"/>
    <p:sldLayoutId id="2147483687" r:id="rId8"/>
    <p:sldLayoutId id="2147483690" r:id="rId9"/>
    <p:sldLayoutId id="2147483688" r:id="rId10"/>
    <p:sldLayoutId id="2147483689" r:id="rId11"/>
  </p:sldLayoutIdLst>
  <p:hf sldNum="0" hdr="0" ftr="0" dt="0"/>
  <p:txStyles>
    <p:titleStyle>
      <a:lvl1pPr algn="l" defTabSz="914400" rtl="0" eaLnBrk="1" latinLnBrk="0" hangingPunct="1">
        <a:lnSpc>
          <a:spcPct val="90000"/>
        </a:lnSpc>
        <a:spcBef>
          <a:spcPct val="0"/>
        </a:spcBef>
        <a:buNone/>
        <a:defRPr sz="47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Matthew+16%3A18&amp;version=NIV#fen-NIV-23691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Philippians+2%3A14-16&amp;version=NIV#fen-NIV-29407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large city in the background&#10;&#10;Description automatically generated">
            <a:extLst>
              <a:ext uri="{FF2B5EF4-FFF2-40B4-BE49-F238E27FC236}">
                <a16:creationId xmlns:a16="http://schemas.microsoft.com/office/drawing/2014/main" id="{A2CB26AF-4A48-42C0-B090-35F81EDA914D}"/>
              </a:ext>
            </a:extLst>
          </p:cNvPr>
          <p:cNvPicPr>
            <a:picLocks noChangeAspect="1"/>
          </p:cNvPicPr>
          <p:nvPr/>
        </p:nvPicPr>
        <p:blipFill rotWithShape="1">
          <a:blip r:embed="rId2">
            <a:alphaModFix amt="35000"/>
          </a:blip>
          <a:srcRect t="15413"/>
          <a:stretch/>
        </p:blipFill>
        <p:spPr>
          <a:xfrm>
            <a:off x="20" y="10"/>
            <a:ext cx="12191980" cy="6857990"/>
          </a:xfrm>
          <a:prstGeom prst="rect">
            <a:avLst/>
          </a:prstGeom>
        </p:spPr>
      </p:pic>
      <p:sp>
        <p:nvSpPr>
          <p:cNvPr id="2" name="Title 1">
            <a:extLst>
              <a:ext uri="{FF2B5EF4-FFF2-40B4-BE49-F238E27FC236}">
                <a16:creationId xmlns:a16="http://schemas.microsoft.com/office/drawing/2014/main" id="{33E938A6-6ABF-44DD-901D-EA01DCDC977B}"/>
              </a:ext>
            </a:extLst>
          </p:cNvPr>
          <p:cNvSpPr>
            <a:spLocks noGrp="1"/>
          </p:cNvSpPr>
          <p:nvPr>
            <p:ph type="ctrTitle"/>
          </p:nvPr>
        </p:nvSpPr>
        <p:spPr>
          <a:xfrm>
            <a:off x="1097280" y="758952"/>
            <a:ext cx="10058400" cy="3566160"/>
          </a:xfrm>
        </p:spPr>
        <p:txBody>
          <a:bodyPr>
            <a:normAutofit/>
          </a:bodyPr>
          <a:lstStyle/>
          <a:p>
            <a:r>
              <a:rPr lang="en-SG" b="1">
                <a:solidFill>
                  <a:srgbClr val="FFFFFF"/>
                </a:solidFill>
              </a:rPr>
              <a:t>THE CALL TO ARISE</a:t>
            </a:r>
          </a:p>
        </p:txBody>
      </p:sp>
      <p:sp>
        <p:nvSpPr>
          <p:cNvPr id="3" name="Subtitle 2">
            <a:extLst>
              <a:ext uri="{FF2B5EF4-FFF2-40B4-BE49-F238E27FC236}">
                <a16:creationId xmlns:a16="http://schemas.microsoft.com/office/drawing/2014/main" id="{B4664B4A-F786-4A7C-BF59-846C14680513}"/>
              </a:ext>
            </a:extLst>
          </p:cNvPr>
          <p:cNvSpPr>
            <a:spLocks noGrp="1"/>
          </p:cNvSpPr>
          <p:nvPr>
            <p:ph type="subTitle" idx="1"/>
          </p:nvPr>
        </p:nvSpPr>
        <p:spPr>
          <a:xfrm>
            <a:off x="1100051" y="4645152"/>
            <a:ext cx="10058400" cy="1143000"/>
          </a:xfrm>
        </p:spPr>
        <p:txBody>
          <a:bodyPr>
            <a:normAutofit/>
          </a:bodyPr>
          <a:lstStyle/>
          <a:p>
            <a:r>
              <a:rPr lang="en-SG">
                <a:solidFill>
                  <a:srgbClr val="FFFFFF"/>
                </a:solidFill>
              </a:rPr>
              <a:t>12 jan 2020</a:t>
            </a:r>
          </a:p>
        </p:txBody>
      </p:sp>
      <p:cxnSp>
        <p:nvCxnSpPr>
          <p:cNvPr id="31" name="Straight Connector 30">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607423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64E58-E4D2-4226-B615-0F4EDE6CC19F}"/>
              </a:ext>
            </a:extLst>
          </p:cNvPr>
          <p:cNvSpPr>
            <a:spLocks noGrp="1"/>
          </p:cNvSpPr>
          <p:nvPr>
            <p:ph type="title"/>
          </p:nvPr>
        </p:nvSpPr>
        <p:spPr/>
        <p:txBody>
          <a:bodyPr/>
          <a:lstStyle/>
          <a:p>
            <a:r>
              <a:rPr lang="en-SG" sz="6000" dirty="0"/>
              <a:t>SUMMARY</a:t>
            </a:r>
            <a:endParaRPr lang="en-SG" dirty="0"/>
          </a:p>
        </p:txBody>
      </p:sp>
      <p:sp>
        <p:nvSpPr>
          <p:cNvPr id="3" name="Content Placeholder 2">
            <a:extLst>
              <a:ext uri="{FF2B5EF4-FFF2-40B4-BE49-F238E27FC236}">
                <a16:creationId xmlns:a16="http://schemas.microsoft.com/office/drawing/2014/main" id="{8C52B81A-A439-4F21-B66E-062AC5A3C386}"/>
              </a:ext>
            </a:extLst>
          </p:cNvPr>
          <p:cNvSpPr>
            <a:spLocks noGrp="1"/>
          </p:cNvSpPr>
          <p:nvPr>
            <p:ph idx="1"/>
          </p:nvPr>
        </p:nvSpPr>
        <p:spPr/>
        <p:txBody>
          <a:bodyPr>
            <a:normAutofit lnSpcReduction="10000"/>
          </a:bodyPr>
          <a:lstStyle/>
          <a:p>
            <a:pPr marL="457200" indent="-457200">
              <a:buFont typeface="+mj-lt"/>
              <a:buAutoNum type="arabicPeriod"/>
            </a:pPr>
            <a:r>
              <a:rPr lang="en-SG" sz="3600" dirty="0"/>
              <a:t>ARISE &amp; BUILD</a:t>
            </a:r>
          </a:p>
          <a:p>
            <a:pPr marL="457200" indent="-457200">
              <a:buFont typeface="+mj-lt"/>
              <a:buAutoNum type="arabicPeriod"/>
            </a:pPr>
            <a:r>
              <a:rPr lang="en-SG" sz="3600" dirty="0"/>
              <a:t>ARISE &amp; GO</a:t>
            </a:r>
          </a:p>
          <a:p>
            <a:pPr marL="457200" indent="-457200">
              <a:buFont typeface="+mj-lt"/>
              <a:buAutoNum type="arabicPeriod"/>
            </a:pPr>
            <a:r>
              <a:rPr lang="en-SG" sz="3600" dirty="0"/>
              <a:t>ARISE &amp; SHINE</a:t>
            </a:r>
          </a:p>
          <a:p>
            <a:pPr marL="457200" indent="-457200">
              <a:buFont typeface="+mj-lt"/>
              <a:buAutoNum type="arabicPeriod"/>
            </a:pPr>
            <a:r>
              <a:rPr lang="en-SG" sz="3600" dirty="0"/>
              <a:t>ARISE &amp; PRAY</a:t>
            </a:r>
          </a:p>
          <a:p>
            <a:pPr marL="457200" indent="-457200">
              <a:buFont typeface="+mj-lt"/>
              <a:buAutoNum type="arabicPeriod"/>
            </a:pPr>
            <a:r>
              <a:rPr lang="en-SG" sz="3600" dirty="0"/>
              <a:t>ARISE &amp; LEAD</a:t>
            </a:r>
          </a:p>
          <a:p>
            <a:endParaRPr lang="en-SG" dirty="0"/>
          </a:p>
        </p:txBody>
      </p:sp>
    </p:spTree>
    <p:extLst>
      <p:ext uri="{BB962C8B-B14F-4D97-AF65-F5344CB8AC3E}">
        <p14:creationId xmlns:p14="http://schemas.microsoft.com/office/powerpoint/2010/main" val="153032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0FE79-C17D-4749-98EB-86684AFD22D6}"/>
              </a:ext>
            </a:extLst>
          </p:cNvPr>
          <p:cNvSpPr>
            <a:spLocks noGrp="1"/>
          </p:cNvSpPr>
          <p:nvPr>
            <p:ph type="title"/>
          </p:nvPr>
        </p:nvSpPr>
        <p:spPr/>
        <p:txBody>
          <a:bodyPr/>
          <a:lstStyle/>
          <a:p>
            <a:r>
              <a:rPr lang="en-SG" dirty="0"/>
              <a:t>ARISE &amp; BUILD</a:t>
            </a:r>
          </a:p>
        </p:txBody>
      </p:sp>
      <p:sp>
        <p:nvSpPr>
          <p:cNvPr id="3" name="Content Placeholder 2">
            <a:extLst>
              <a:ext uri="{FF2B5EF4-FFF2-40B4-BE49-F238E27FC236}">
                <a16:creationId xmlns:a16="http://schemas.microsoft.com/office/drawing/2014/main" id="{FBFBA0B6-9E90-4384-865C-ACE0617E2408}"/>
              </a:ext>
            </a:extLst>
          </p:cNvPr>
          <p:cNvSpPr>
            <a:spLocks noGrp="1"/>
          </p:cNvSpPr>
          <p:nvPr>
            <p:ph idx="1"/>
          </p:nvPr>
        </p:nvSpPr>
        <p:spPr/>
        <p:txBody>
          <a:bodyPr/>
          <a:lstStyle/>
          <a:p>
            <a:r>
              <a:rPr lang="en-SG" b="1" dirty="0"/>
              <a:t>Matthew 16:18 NKJV</a:t>
            </a:r>
          </a:p>
          <a:p>
            <a:r>
              <a:rPr lang="en-SG" dirty="0"/>
              <a:t>“…I will build my church, and the gates of Hades</a:t>
            </a:r>
            <a:r>
              <a:rPr lang="en-SG" baseline="30000" dirty="0"/>
              <a:t>[</a:t>
            </a:r>
            <a:r>
              <a:rPr lang="en-SG" baseline="30000" dirty="0">
                <a:hlinkClick r:id="rId2" tooltip="See footnote b"/>
              </a:rPr>
              <a:t>b</a:t>
            </a:r>
            <a:r>
              <a:rPr lang="en-SG" baseline="30000" dirty="0"/>
              <a:t>]</a:t>
            </a:r>
            <a:r>
              <a:rPr lang="en-SG" dirty="0"/>
              <a:t> will not overcome it.”</a:t>
            </a:r>
          </a:p>
          <a:p>
            <a:endParaRPr lang="en-SG" dirty="0"/>
          </a:p>
          <a:p>
            <a:r>
              <a:rPr lang="en-SG" b="1" dirty="0"/>
              <a:t>2 Peter 3:9 NIV</a:t>
            </a:r>
          </a:p>
          <a:p>
            <a:r>
              <a:rPr lang="en-SG" dirty="0"/>
              <a:t>“…not wanting anyone to perish, but everyone to come to repentance.”</a:t>
            </a:r>
          </a:p>
          <a:p>
            <a:endParaRPr lang="en-SG" dirty="0"/>
          </a:p>
        </p:txBody>
      </p:sp>
    </p:spTree>
    <p:extLst>
      <p:ext uri="{BB962C8B-B14F-4D97-AF65-F5344CB8AC3E}">
        <p14:creationId xmlns:p14="http://schemas.microsoft.com/office/powerpoint/2010/main" val="2471350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C4205-F2ED-4D21-B7F7-3924472026E1}"/>
              </a:ext>
            </a:extLst>
          </p:cNvPr>
          <p:cNvSpPr>
            <a:spLocks noGrp="1"/>
          </p:cNvSpPr>
          <p:nvPr>
            <p:ph type="title"/>
          </p:nvPr>
        </p:nvSpPr>
        <p:spPr/>
        <p:txBody>
          <a:bodyPr>
            <a:normAutofit/>
          </a:bodyPr>
          <a:lstStyle/>
          <a:p>
            <a:r>
              <a:rPr lang="en-SG" sz="2800" dirty="0"/>
              <a:t>ARISE &amp; BUILD – </a:t>
            </a:r>
            <a:br>
              <a:rPr lang="en-SG" sz="4000" dirty="0"/>
            </a:br>
            <a:r>
              <a:rPr lang="en-SG" sz="4000" b="1" dirty="0"/>
              <a:t>Three-pronged Strategy for Multiplication</a:t>
            </a:r>
          </a:p>
        </p:txBody>
      </p:sp>
      <p:sp>
        <p:nvSpPr>
          <p:cNvPr id="3" name="Content Placeholder 2">
            <a:extLst>
              <a:ext uri="{FF2B5EF4-FFF2-40B4-BE49-F238E27FC236}">
                <a16:creationId xmlns:a16="http://schemas.microsoft.com/office/drawing/2014/main" id="{540C5551-3878-4C2C-9F3E-385194DECF43}"/>
              </a:ext>
            </a:extLst>
          </p:cNvPr>
          <p:cNvSpPr>
            <a:spLocks noGrp="1"/>
          </p:cNvSpPr>
          <p:nvPr>
            <p:ph idx="1"/>
          </p:nvPr>
        </p:nvSpPr>
        <p:spPr/>
        <p:txBody>
          <a:bodyPr>
            <a:normAutofit/>
          </a:bodyPr>
          <a:lstStyle/>
          <a:p>
            <a:pPr marL="457200" indent="-457200">
              <a:buFont typeface="+mj-lt"/>
              <a:buAutoNum type="alphaUcPeriod"/>
            </a:pPr>
            <a:r>
              <a:rPr lang="en-SG" sz="2800" dirty="0"/>
              <a:t>Preaching &amp; Sharing the gospel so that new people will be won into the kingdom</a:t>
            </a:r>
          </a:p>
          <a:p>
            <a:pPr marL="457200" indent="-457200">
              <a:buFont typeface="+mj-lt"/>
              <a:buAutoNum type="alphaUcPeriod"/>
            </a:pPr>
            <a:r>
              <a:rPr lang="en-SG" sz="2800" dirty="0"/>
              <a:t>Building the new believers into disciples by preaching &amp; teaching. Empowering them to move in the supernatural.</a:t>
            </a:r>
          </a:p>
          <a:p>
            <a:pPr marL="457200" indent="-457200">
              <a:buFont typeface="+mj-lt"/>
              <a:buAutoNum type="alphaUcPeriod"/>
            </a:pPr>
            <a:r>
              <a:rPr lang="en-SG" sz="2800" dirty="0"/>
              <a:t>Sending these new disciples out to bring pre-believers into God’s kingdom &amp; making disciples</a:t>
            </a:r>
          </a:p>
        </p:txBody>
      </p:sp>
    </p:spTree>
    <p:extLst>
      <p:ext uri="{BB962C8B-B14F-4D97-AF65-F5344CB8AC3E}">
        <p14:creationId xmlns:p14="http://schemas.microsoft.com/office/powerpoint/2010/main" val="1216554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E4A26-A624-45EE-B50F-26C33BCF2D31}"/>
              </a:ext>
            </a:extLst>
          </p:cNvPr>
          <p:cNvSpPr>
            <a:spLocks noGrp="1"/>
          </p:cNvSpPr>
          <p:nvPr>
            <p:ph type="title"/>
          </p:nvPr>
        </p:nvSpPr>
        <p:spPr/>
        <p:txBody>
          <a:bodyPr/>
          <a:lstStyle/>
          <a:p>
            <a:r>
              <a:rPr lang="en-SG" dirty="0"/>
              <a:t>ARISE &amp; GO</a:t>
            </a:r>
          </a:p>
        </p:txBody>
      </p:sp>
      <p:sp>
        <p:nvSpPr>
          <p:cNvPr id="3" name="Content Placeholder 2">
            <a:extLst>
              <a:ext uri="{FF2B5EF4-FFF2-40B4-BE49-F238E27FC236}">
                <a16:creationId xmlns:a16="http://schemas.microsoft.com/office/drawing/2014/main" id="{60B82545-CFE8-431B-A9A2-AE66DAEA1858}"/>
              </a:ext>
            </a:extLst>
          </p:cNvPr>
          <p:cNvSpPr>
            <a:spLocks noGrp="1"/>
          </p:cNvSpPr>
          <p:nvPr>
            <p:ph idx="1"/>
          </p:nvPr>
        </p:nvSpPr>
        <p:spPr/>
        <p:txBody>
          <a:bodyPr/>
          <a:lstStyle/>
          <a:p>
            <a:pPr>
              <a:buFont typeface="Wingdings" panose="05000000000000000000" pitchFamily="2" charset="2"/>
              <a:buChar char="Ø"/>
            </a:pPr>
            <a:r>
              <a:rPr lang="en-SG" dirty="0"/>
              <a:t>God gives His people kingdom assignments </a:t>
            </a:r>
          </a:p>
          <a:p>
            <a:endParaRPr lang="en-SG" dirty="0"/>
          </a:p>
          <a:p>
            <a:pPr>
              <a:buFont typeface="Wingdings" panose="05000000000000000000" pitchFamily="2" charset="2"/>
              <a:buChar char="Ø"/>
            </a:pPr>
            <a:r>
              <a:rPr lang="en-SG" dirty="0"/>
              <a:t>Examples: </a:t>
            </a:r>
          </a:p>
          <a:p>
            <a:r>
              <a:rPr lang="en-SG" dirty="0"/>
              <a:t>Acts 10:19 – 	The Holy Spirit told Peter to arise and go with servants of Cornelius the 			centurion</a:t>
            </a:r>
          </a:p>
          <a:p>
            <a:r>
              <a:rPr lang="en-SG" dirty="0"/>
              <a:t>Acts 8 - 	Philip and the Ethiopian Eunuch</a:t>
            </a:r>
          </a:p>
        </p:txBody>
      </p:sp>
    </p:spTree>
    <p:extLst>
      <p:ext uri="{BB962C8B-B14F-4D97-AF65-F5344CB8AC3E}">
        <p14:creationId xmlns:p14="http://schemas.microsoft.com/office/powerpoint/2010/main" val="94836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6F711-0481-4CD9-873B-837593ACBE08}"/>
              </a:ext>
            </a:extLst>
          </p:cNvPr>
          <p:cNvSpPr>
            <a:spLocks noGrp="1"/>
          </p:cNvSpPr>
          <p:nvPr>
            <p:ph type="title"/>
          </p:nvPr>
        </p:nvSpPr>
        <p:spPr/>
        <p:txBody>
          <a:bodyPr/>
          <a:lstStyle/>
          <a:p>
            <a:r>
              <a:rPr lang="en-SG" dirty="0"/>
              <a:t>ARISE &amp; SHINE</a:t>
            </a:r>
          </a:p>
        </p:txBody>
      </p:sp>
      <p:sp>
        <p:nvSpPr>
          <p:cNvPr id="3" name="Content Placeholder 2">
            <a:extLst>
              <a:ext uri="{FF2B5EF4-FFF2-40B4-BE49-F238E27FC236}">
                <a16:creationId xmlns:a16="http://schemas.microsoft.com/office/drawing/2014/main" id="{F9430511-E455-43FD-B4BB-BF5F19948E47}"/>
              </a:ext>
            </a:extLst>
          </p:cNvPr>
          <p:cNvSpPr>
            <a:spLocks noGrp="1"/>
          </p:cNvSpPr>
          <p:nvPr>
            <p:ph idx="1"/>
          </p:nvPr>
        </p:nvSpPr>
        <p:spPr/>
        <p:txBody>
          <a:bodyPr>
            <a:normAutofit lnSpcReduction="10000"/>
          </a:bodyPr>
          <a:lstStyle/>
          <a:p>
            <a:pPr algn="just"/>
            <a:r>
              <a:rPr lang="en-SG" b="1" dirty="0"/>
              <a:t>Isaiah 60:1-3 NIV</a:t>
            </a:r>
          </a:p>
          <a:p>
            <a:pPr algn="just"/>
            <a:r>
              <a:rPr lang="en-SG" dirty="0"/>
              <a:t>“Arise, shine, for your light has come, and the glory of the </a:t>
            </a:r>
            <a:r>
              <a:rPr lang="en-SG" cap="small" dirty="0"/>
              <a:t>Lord</a:t>
            </a:r>
            <a:r>
              <a:rPr lang="en-SG" dirty="0"/>
              <a:t> rises upon you. See, darkness covers the earth and thick darkness is over the peoples, but the </a:t>
            </a:r>
            <a:r>
              <a:rPr lang="en-SG" cap="small" dirty="0"/>
              <a:t>Lord</a:t>
            </a:r>
            <a:r>
              <a:rPr lang="en-SG" dirty="0"/>
              <a:t> rises upon you and his glory appears over you. Nations will come to your light, and kings to the brightness of your dawn.”</a:t>
            </a:r>
          </a:p>
          <a:p>
            <a:pPr algn="just"/>
            <a:r>
              <a:rPr lang="en-SG" b="1" dirty="0"/>
              <a:t>Matthew 5:14-16 NIV</a:t>
            </a:r>
          </a:p>
          <a:p>
            <a:pPr algn="just"/>
            <a:r>
              <a:rPr lang="en-SG" dirty="0"/>
              <a:t>“You are the light of the world. A town built on a hill cannot be hidden. Neither do people light a lamp and put it under a bowl. Instead they put it on its stand, and it gives light to everyone in the house. In the same way, let your light shine before others, that they may see your good deeds and glorify your Father in heaven.”</a:t>
            </a:r>
          </a:p>
        </p:txBody>
      </p:sp>
    </p:spTree>
    <p:extLst>
      <p:ext uri="{BB962C8B-B14F-4D97-AF65-F5344CB8AC3E}">
        <p14:creationId xmlns:p14="http://schemas.microsoft.com/office/powerpoint/2010/main" val="44699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D2E9-DCEE-4B32-94F3-34B68983F154}"/>
              </a:ext>
            </a:extLst>
          </p:cNvPr>
          <p:cNvSpPr>
            <a:spLocks noGrp="1"/>
          </p:cNvSpPr>
          <p:nvPr>
            <p:ph type="title"/>
          </p:nvPr>
        </p:nvSpPr>
        <p:spPr/>
        <p:txBody>
          <a:bodyPr/>
          <a:lstStyle/>
          <a:p>
            <a:r>
              <a:rPr lang="en-SG" sz="2800" dirty="0"/>
              <a:t>ARISE &amp; SHINE – </a:t>
            </a:r>
            <a:br>
              <a:rPr lang="en-SG" dirty="0"/>
            </a:br>
            <a:r>
              <a:rPr lang="en-SG" sz="4000" b="1" dirty="0"/>
              <a:t>How can we shine for Christ?</a:t>
            </a:r>
          </a:p>
        </p:txBody>
      </p:sp>
      <p:sp>
        <p:nvSpPr>
          <p:cNvPr id="3" name="Content Placeholder 2">
            <a:extLst>
              <a:ext uri="{FF2B5EF4-FFF2-40B4-BE49-F238E27FC236}">
                <a16:creationId xmlns:a16="http://schemas.microsoft.com/office/drawing/2014/main" id="{3125C9F3-A032-4BDC-9A20-A4B0DDFB7AD7}"/>
              </a:ext>
            </a:extLst>
          </p:cNvPr>
          <p:cNvSpPr>
            <a:spLocks noGrp="1"/>
          </p:cNvSpPr>
          <p:nvPr>
            <p:ph idx="1"/>
          </p:nvPr>
        </p:nvSpPr>
        <p:spPr>
          <a:xfrm>
            <a:off x="1097280" y="2108201"/>
            <a:ext cx="10058400" cy="4108041"/>
          </a:xfrm>
        </p:spPr>
        <p:txBody>
          <a:bodyPr>
            <a:normAutofit fontScale="77500" lnSpcReduction="20000"/>
          </a:bodyPr>
          <a:lstStyle/>
          <a:p>
            <a:pPr marL="0" indent="0">
              <a:buNone/>
            </a:pPr>
            <a:r>
              <a:rPr lang="en-SG" b="1" dirty="0"/>
              <a:t>1. Do Not Complain</a:t>
            </a:r>
          </a:p>
          <a:p>
            <a:r>
              <a:rPr lang="en-SG" dirty="0"/>
              <a:t>Philippians 2:14 </a:t>
            </a:r>
            <a:r>
              <a:rPr lang="en-SG" b="1" baseline="30000" dirty="0"/>
              <a:t> 	”</a:t>
            </a:r>
            <a:r>
              <a:rPr lang="en-SG" dirty="0"/>
              <a:t>Do everything without grumbling or arguing,”</a:t>
            </a:r>
          </a:p>
          <a:p>
            <a:r>
              <a:rPr lang="en-SG" dirty="0"/>
              <a:t>I Timothy 6:6 	“But godliness with contentment is great gain.”</a:t>
            </a:r>
          </a:p>
          <a:p>
            <a:r>
              <a:rPr lang="en-SG" dirty="0"/>
              <a:t>Philippians 4:11 	“I am not saying this because I am in need, for I have learned to 					be content whatever the circumstances.“</a:t>
            </a:r>
            <a:endParaRPr lang="en-SG" b="1" dirty="0"/>
          </a:p>
          <a:p>
            <a:pPr marL="0" indent="0">
              <a:buNone/>
            </a:pPr>
            <a:r>
              <a:rPr lang="en-SG" b="1" dirty="0"/>
              <a:t>2. Be Blameless</a:t>
            </a:r>
          </a:p>
          <a:p>
            <a:pPr marL="0" indent="0">
              <a:buNone/>
            </a:pPr>
            <a:r>
              <a:rPr lang="en-SG" dirty="0"/>
              <a:t>Philippians 2:15 </a:t>
            </a:r>
            <a:r>
              <a:rPr lang="en-SG" b="1" baseline="30000" dirty="0"/>
              <a:t> 	”</a:t>
            </a:r>
            <a:r>
              <a:rPr lang="en-SG" dirty="0"/>
              <a:t> so that you may become blameless and pure, “children of God without fault in a 			warped and crooked generation.”</a:t>
            </a:r>
            <a:r>
              <a:rPr lang="en-SG" baseline="30000" dirty="0"/>
              <a:t>[</a:t>
            </a:r>
            <a:r>
              <a:rPr lang="en-SG" baseline="30000" dirty="0">
                <a:hlinkClick r:id="rId2" tooltip="See footnote a"/>
              </a:rPr>
              <a:t>a</a:t>
            </a:r>
            <a:r>
              <a:rPr lang="en-SG" baseline="30000" dirty="0"/>
              <a:t>]</a:t>
            </a:r>
            <a:r>
              <a:rPr lang="en-SG" dirty="0"/>
              <a:t> Then you will shine among them like stars in the sky</a:t>
            </a:r>
            <a:endParaRPr lang="en-SG" b="1" dirty="0"/>
          </a:p>
          <a:p>
            <a:pPr marL="0" indent="0">
              <a:buNone/>
            </a:pPr>
            <a:r>
              <a:rPr lang="en-SG" b="1" dirty="0"/>
              <a:t>3. Hold Fast to the Word of God</a:t>
            </a:r>
          </a:p>
          <a:p>
            <a:pPr marL="0" indent="0">
              <a:buNone/>
            </a:pPr>
            <a:r>
              <a:rPr lang="en-SG" dirty="0"/>
              <a:t>Philippians 2:16 </a:t>
            </a:r>
            <a:r>
              <a:rPr lang="en-SG" b="1" baseline="30000" dirty="0"/>
              <a:t> 	”</a:t>
            </a:r>
            <a:r>
              <a:rPr lang="en-SG" dirty="0"/>
              <a:t> as you hold firmly to the word of life. And then I will be able to boast on the day of 			Christ that I did not run or </a:t>
            </a:r>
            <a:r>
              <a:rPr lang="en-SG" dirty="0" err="1"/>
              <a:t>labor</a:t>
            </a:r>
            <a:r>
              <a:rPr lang="en-SG" dirty="0"/>
              <a:t> in vain.”</a:t>
            </a:r>
            <a:endParaRPr lang="en-SG" b="1" dirty="0"/>
          </a:p>
        </p:txBody>
      </p:sp>
    </p:spTree>
    <p:extLst>
      <p:ext uri="{BB962C8B-B14F-4D97-AF65-F5344CB8AC3E}">
        <p14:creationId xmlns:p14="http://schemas.microsoft.com/office/powerpoint/2010/main" val="1047333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17889-AA29-46BB-8028-6FD5BCFFEBB5}"/>
              </a:ext>
            </a:extLst>
          </p:cNvPr>
          <p:cNvSpPr>
            <a:spLocks noGrp="1"/>
          </p:cNvSpPr>
          <p:nvPr>
            <p:ph type="title"/>
          </p:nvPr>
        </p:nvSpPr>
        <p:spPr/>
        <p:txBody>
          <a:bodyPr/>
          <a:lstStyle/>
          <a:p>
            <a:r>
              <a:rPr lang="en-SG" dirty="0"/>
              <a:t>ARISE &amp; PRAY</a:t>
            </a:r>
          </a:p>
        </p:txBody>
      </p:sp>
      <p:sp>
        <p:nvSpPr>
          <p:cNvPr id="3" name="Content Placeholder 2">
            <a:extLst>
              <a:ext uri="{FF2B5EF4-FFF2-40B4-BE49-F238E27FC236}">
                <a16:creationId xmlns:a16="http://schemas.microsoft.com/office/drawing/2014/main" id="{28A40F53-3246-4836-A7BD-56672E44B9CA}"/>
              </a:ext>
            </a:extLst>
          </p:cNvPr>
          <p:cNvSpPr>
            <a:spLocks noGrp="1"/>
          </p:cNvSpPr>
          <p:nvPr>
            <p:ph idx="1"/>
          </p:nvPr>
        </p:nvSpPr>
        <p:spPr/>
        <p:txBody>
          <a:bodyPr/>
          <a:lstStyle/>
          <a:p>
            <a:r>
              <a:rPr lang="en-SG" b="1" dirty="0"/>
              <a:t>John 5:19-20 NIV</a:t>
            </a:r>
          </a:p>
          <a:p>
            <a:r>
              <a:rPr lang="en-SG" dirty="0"/>
              <a:t>“Jesus gave them this answer: “Very truly I tell you, the Son can do nothing by himself; he can do only what he sees his Father doing, because whatever the Father does the Son also does. For the Father loves the Son and shows him all he does. Yes, and he will show him even greater works than these, so that you will be amazed.”</a:t>
            </a:r>
          </a:p>
          <a:p>
            <a:endParaRPr lang="en-SG" dirty="0"/>
          </a:p>
          <a:p>
            <a:r>
              <a:rPr lang="en-SG" dirty="0"/>
              <a:t>Example: Joshua called to arise &amp; go into the Promised Land</a:t>
            </a:r>
          </a:p>
        </p:txBody>
      </p:sp>
    </p:spTree>
    <p:extLst>
      <p:ext uri="{BB962C8B-B14F-4D97-AF65-F5344CB8AC3E}">
        <p14:creationId xmlns:p14="http://schemas.microsoft.com/office/powerpoint/2010/main" val="35610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20912-725E-438A-8D00-AF3456B71BE3}"/>
              </a:ext>
            </a:extLst>
          </p:cNvPr>
          <p:cNvSpPr>
            <a:spLocks noGrp="1"/>
          </p:cNvSpPr>
          <p:nvPr>
            <p:ph type="title"/>
          </p:nvPr>
        </p:nvSpPr>
        <p:spPr/>
        <p:txBody>
          <a:bodyPr/>
          <a:lstStyle/>
          <a:p>
            <a:r>
              <a:rPr lang="en-SG" dirty="0"/>
              <a:t>ARISE &amp; PRAY</a:t>
            </a:r>
          </a:p>
        </p:txBody>
      </p:sp>
      <p:sp>
        <p:nvSpPr>
          <p:cNvPr id="3" name="Content Placeholder 2">
            <a:extLst>
              <a:ext uri="{FF2B5EF4-FFF2-40B4-BE49-F238E27FC236}">
                <a16:creationId xmlns:a16="http://schemas.microsoft.com/office/drawing/2014/main" id="{7CB2508A-ED7D-4B13-A3EF-AF88A3DAEE57}"/>
              </a:ext>
            </a:extLst>
          </p:cNvPr>
          <p:cNvSpPr>
            <a:spLocks noGrp="1"/>
          </p:cNvSpPr>
          <p:nvPr>
            <p:ph idx="1"/>
          </p:nvPr>
        </p:nvSpPr>
        <p:spPr/>
        <p:txBody>
          <a:bodyPr/>
          <a:lstStyle/>
          <a:p>
            <a:r>
              <a:rPr lang="en-SG" b="1" dirty="0"/>
              <a:t>Romans 12:12	</a:t>
            </a:r>
            <a:r>
              <a:rPr lang="en-SG" dirty="0"/>
              <a:t>“Be joyful in hope, patient in affliction, faithful in prayer.”</a:t>
            </a:r>
          </a:p>
          <a:p>
            <a:r>
              <a:rPr lang="en-SG" b="1" dirty="0"/>
              <a:t>1 Thessalonians 5:17 </a:t>
            </a:r>
            <a:r>
              <a:rPr lang="en-SG" dirty="0"/>
              <a:t>	“</a:t>
            </a:r>
            <a:r>
              <a:rPr lang="en-SG" b="1" baseline="30000" dirty="0"/>
              <a:t> </a:t>
            </a:r>
            <a:r>
              <a:rPr lang="en-SG" dirty="0"/>
              <a:t>pray continually,”</a:t>
            </a:r>
          </a:p>
          <a:p>
            <a:r>
              <a:rPr lang="en-SG" b="1" dirty="0"/>
              <a:t>Ephesians 6:18 </a:t>
            </a:r>
            <a:r>
              <a:rPr lang="en-SG" dirty="0"/>
              <a:t>	“And pray in the Spirit on all occasions with all kinds of prayers 				and requests. With this in mind, be alert and always keep on 				praying for all the Lord’s people.”</a:t>
            </a:r>
          </a:p>
        </p:txBody>
      </p:sp>
    </p:spTree>
    <p:extLst>
      <p:ext uri="{BB962C8B-B14F-4D97-AF65-F5344CB8AC3E}">
        <p14:creationId xmlns:p14="http://schemas.microsoft.com/office/powerpoint/2010/main" val="1105798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B5729-76B5-401E-8802-320351D81984}"/>
              </a:ext>
            </a:extLst>
          </p:cNvPr>
          <p:cNvSpPr>
            <a:spLocks noGrp="1"/>
          </p:cNvSpPr>
          <p:nvPr>
            <p:ph type="title"/>
          </p:nvPr>
        </p:nvSpPr>
        <p:spPr/>
        <p:txBody>
          <a:bodyPr/>
          <a:lstStyle/>
          <a:p>
            <a:r>
              <a:rPr lang="en-SG" dirty="0"/>
              <a:t>ARISE &amp; LEAD</a:t>
            </a:r>
          </a:p>
        </p:txBody>
      </p:sp>
      <p:sp>
        <p:nvSpPr>
          <p:cNvPr id="3" name="Content Placeholder 2">
            <a:extLst>
              <a:ext uri="{FF2B5EF4-FFF2-40B4-BE49-F238E27FC236}">
                <a16:creationId xmlns:a16="http://schemas.microsoft.com/office/drawing/2014/main" id="{24E400CC-1A12-48F7-8AC8-DCB1770032D1}"/>
              </a:ext>
            </a:extLst>
          </p:cNvPr>
          <p:cNvSpPr>
            <a:spLocks noGrp="1"/>
          </p:cNvSpPr>
          <p:nvPr>
            <p:ph idx="1"/>
          </p:nvPr>
        </p:nvSpPr>
        <p:spPr/>
        <p:txBody>
          <a:bodyPr>
            <a:normAutofit/>
          </a:bodyPr>
          <a:lstStyle/>
          <a:p>
            <a:r>
              <a:rPr lang="en-SG" b="1" dirty="0"/>
              <a:t>How do we prepare ourselves in response to God’s Call?</a:t>
            </a:r>
          </a:p>
          <a:p>
            <a:r>
              <a:rPr lang="en-SG" dirty="0"/>
              <a:t>From the book of NEHEMIAH:</a:t>
            </a:r>
          </a:p>
          <a:p>
            <a:pPr marL="457200" indent="-457200">
              <a:lnSpc>
                <a:spcPct val="100000"/>
              </a:lnSpc>
              <a:spcAft>
                <a:spcPts val="0"/>
              </a:spcAft>
              <a:buFont typeface="+mj-lt"/>
              <a:buAutoNum type="alphaLcParenR"/>
            </a:pPr>
            <a:r>
              <a:rPr lang="en-SG" sz="2400" dirty="0"/>
              <a:t>Fully Committed to the work</a:t>
            </a:r>
          </a:p>
          <a:p>
            <a:pPr marL="457200" indent="-457200">
              <a:lnSpc>
                <a:spcPct val="100000"/>
              </a:lnSpc>
              <a:spcAft>
                <a:spcPts val="0"/>
              </a:spcAft>
              <a:buFont typeface="+mj-lt"/>
              <a:buAutoNum type="alphaLcParenR"/>
            </a:pPr>
            <a:r>
              <a:rPr lang="en-SG" sz="2400" dirty="0"/>
              <a:t>Work together as a team</a:t>
            </a:r>
          </a:p>
          <a:p>
            <a:pPr marL="457200" indent="-457200">
              <a:lnSpc>
                <a:spcPct val="100000"/>
              </a:lnSpc>
              <a:spcAft>
                <a:spcPts val="0"/>
              </a:spcAft>
              <a:buFont typeface="+mj-lt"/>
              <a:buAutoNum type="alphaLcParenR"/>
            </a:pPr>
            <a:r>
              <a:rPr lang="en-SG" sz="2400" dirty="0"/>
              <a:t>Be prepared to battle with the enemy</a:t>
            </a:r>
          </a:p>
          <a:p>
            <a:pPr marL="457200" indent="-457200">
              <a:lnSpc>
                <a:spcPct val="100000"/>
              </a:lnSpc>
              <a:spcAft>
                <a:spcPts val="0"/>
              </a:spcAft>
              <a:buFont typeface="+mj-lt"/>
              <a:buAutoNum type="alphaLcParenR"/>
            </a:pPr>
            <a:r>
              <a:rPr lang="en-SG" sz="2400" dirty="0"/>
              <a:t>Turn to God when facing any problem</a:t>
            </a:r>
          </a:p>
          <a:p>
            <a:pPr marL="457200" indent="-457200">
              <a:lnSpc>
                <a:spcPct val="100000"/>
              </a:lnSpc>
              <a:spcAft>
                <a:spcPts val="0"/>
              </a:spcAft>
              <a:buFont typeface="+mj-lt"/>
              <a:buAutoNum type="alphaLcParenR"/>
            </a:pPr>
            <a:r>
              <a:rPr lang="en-SG" sz="2400" dirty="0"/>
              <a:t>Help &amp; Encourage one another </a:t>
            </a:r>
          </a:p>
        </p:txBody>
      </p:sp>
    </p:spTree>
    <p:extLst>
      <p:ext uri="{BB962C8B-B14F-4D97-AF65-F5344CB8AC3E}">
        <p14:creationId xmlns:p14="http://schemas.microsoft.com/office/powerpoint/2010/main" val="2959937300"/>
      </p:ext>
    </p:extLst>
  </p:cSld>
  <p:clrMapOvr>
    <a:masterClrMapping/>
  </p:clrMapOvr>
</p:sld>
</file>

<file path=ppt/theme/theme1.xml><?xml version="1.0" encoding="utf-8"?>
<a:theme xmlns:a="http://schemas.openxmlformats.org/drawingml/2006/main" name="RetrospectVTI">
  <a:themeElements>
    <a:clrScheme name="AnalogousFromLightSeedLeftStep">
      <a:dk1>
        <a:srgbClr val="000000"/>
      </a:dk1>
      <a:lt1>
        <a:srgbClr val="FFFFFF"/>
      </a:lt1>
      <a:dk2>
        <a:srgbClr val="233E32"/>
      </a:dk2>
      <a:lt2>
        <a:srgbClr val="E8E8E2"/>
      </a:lt2>
      <a:accent1>
        <a:srgbClr val="9699C6"/>
      </a:accent1>
      <a:accent2>
        <a:srgbClr val="7F9BBA"/>
      </a:accent2>
      <a:accent3>
        <a:srgbClr val="82ABB0"/>
      </a:accent3>
      <a:accent4>
        <a:srgbClr val="78B09F"/>
      </a:accent4>
      <a:accent5>
        <a:srgbClr val="84AE8F"/>
      </a:accent5>
      <a:accent6>
        <a:srgbClr val="81B179"/>
      </a:accent6>
      <a:hlink>
        <a:srgbClr val="878552"/>
      </a:hlink>
      <a:folHlink>
        <a:srgbClr val="848484"/>
      </a:folHlink>
    </a:clrScheme>
    <a:fontScheme name="Retrospect">
      <a:majorFont>
        <a:latin typeface="Avenir Next LT Pro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venir Next LT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1738</TotalTime>
  <Words>699</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Avenir Next LT Pro</vt:lpstr>
      <vt:lpstr>Avenir Next LT Pro Light</vt:lpstr>
      <vt:lpstr>Calibri</vt:lpstr>
      <vt:lpstr>Wingdings</vt:lpstr>
      <vt:lpstr>RetrospectVTI</vt:lpstr>
      <vt:lpstr>THE CALL TO ARISE</vt:lpstr>
      <vt:lpstr>ARISE &amp; BUILD</vt:lpstr>
      <vt:lpstr>ARISE &amp; BUILD –  Three-pronged Strategy for Multiplication</vt:lpstr>
      <vt:lpstr>ARISE &amp; GO</vt:lpstr>
      <vt:lpstr>ARISE &amp; SHINE</vt:lpstr>
      <vt:lpstr>ARISE &amp; SHINE –  How can we shine for Christ?</vt:lpstr>
      <vt:lpstr>ARISE &amp; PRAY</vt:lpstr>
      <vt:lpstr>ARISE &amp; PRAY</vt:lpstr>
      <vt:lpstr>ARISE &amp; LEAD</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CALL TO ARISE</dc:title>
  <dc:creator>Cheryl Chong</dc:creator>
  <cp:lastModifiedBy>Cheryl Chong</cp:lastModifiedBy>
  <cp:revision>8</cp:revision>
  <dcterms:created xsi:type="dcterms:W3CDTF">2020-01-10T02:06:06Z</dcterms:created>
  <dcterms:modified xsi:type="dcterms:W3CDTF">2020-01-11T07:04:57Z</dcterms:modified>
</cp:coreProperties>
</file>